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92" r:id="rId2"/>
    <p:sldMasterId id="2147483780" r:id="rId3"/>
  </p:sldMasterIdLst>
  <p:sldIdLst>
    <p:sldId id="256" r:id="rId4"/>
    <p:sldId id="259" r:id="rId5"/>
    <p:sldId id="257" r:id="rId6"/>
    <p:sldId id="262" r:id="rId7"/>
    <p:sldId id="258" r:id="rId8"/>
    <p:sldId id="263" r:id="rId9"/>
    <p:sldId id="260" r:id="rId10"/>
    <p:sldId id="261" r:id="rId11"/>
    <p:sldId id="265" r:id="rId12"/>
    <p:sldId id="264" r:id="rId13"/>
    <p:sldId id="266" r:id="rId14"/>
    <p:sldId id="268" r:id="rId15"/>
    <p:sldId id="267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1C84ED-CE38-4EAB-9B94-62F23871AEBF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13D1B8-149B-4883-A6F2-65B85007456B}">
      <dgm:prSet phldrT="[Text]"/>
      <dgm:spPr/>
      <dgm:t>
        <a:bodyPr/>
        <a:lstStyle/>
        <a:p>
          <a:r>
            <a:rPr lang="hr-HR" dirty="0" smtClean="0"/>
            <a:t>Pojedinac s problemom</a:t>
          </a:r>
          <a:endParaRPr lang="en-US" dirty="0"/>
        </a:p>
      </dgm:t>
    </dgm:pt>
    <dgm:pt modelId="{6CBF0DE3-3561-4827-B7F0-AC3FD7CA4417}" type="parTrans" cxnId="{F9AC1CE4-13D4-45DD-B2F6-FA4621F24FFB}">
      <dgm:prSet/>
      <dgm:spPr/>
      <dgm:t>
        <a:bodyPr/>
        <a:lstStyle/>
        <a:p>
          <a:endParaRPr lang="en-US"/>
        </a:p>
      </dgm:t>
    </dgm:pt>
    <dgm:pt modelId="{BFE67727-14E8-4F46-A851-513203D5FD4C}" type="sibTrans" cxnId="{F9AC1CE4-13D4-45DD-B2F6-FA4621F24FFB}">
      <dgm:prSet/>
      <dgm:spPr/>
      <dgm:t>
        <a:bodyPr/>
        <a:lstStyle/>
        <a:p>
          <a:endParaRPr lang="en-US"/>
        </a:p>
      </dgm:t>
    </dgm:pt>
    <dgm:pt modelId="{1C2DE541-C215-4AFA-8A96-DC0D18F819E9}">
      <dgm:prSet phldrT="[Text]"/>
      <dgm:spPr/>
      <dgm:t>
        <a:bodyPr/>
        <a:lstStyle/>
        <a:p>
          <a:r>
            <a:rPr lang="hr-HR" dirty="0" smtClean="0"/>
            <a:t>Njegova obitelj</a:t>
          </a:r>
          <a:endParaRPr lang="en-US" dirty="0"/>
        </a:p>
      </dgm:t>
    </dgm:pt>
    <dgm:pt modelId="{F7567E82-B899-44BE-A150-3D235A2AF948}" type="parTrans" cxnId="{6A8A62FC-9B76-42FC-A2D6-8DE3BAC5C505}">
      <dgm:prSet/>
      <dgm:spPr/>
      <dgm:t>
        <a:bodyPr/>
        <a:lstStyle/>
        <a:p>
          <a:endParaRPr lang="en-US"/>
        </a:p>
      </dgm:t>
    </dgm:pt>
    <dgm:pt modelId="{6A495944-B023-4853-B1C8-A8E6B0C7EF8C}" type="sibTrans" cxnId="{6A8A62FC-9B76-42FC-A2D6-8DE3BAC5C505}">
      <dgm:prSet/>
      <dgm:spPr/>
      <dgm:t>
        <a:bodyPr/>
        <a:lstStyle/>
        <a:p>
          <a:endParaRPr lang="en-US"/>
        </a:p>
      </dgm:t>
    </dgm:pt>
    <dgm:pt modelId="{97C5CAB8-9121-42DD-B15B-BBEF33AD7AC0}" type="pres">
      <dgm:prSet presAssocID="{A91C84ED-CE38-4EAB-9B94-62F23871AEB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ED7AC7-8C5B-4A9F-B37B-279DE22FDBF2}" type="pres">
      <dgm:prSet presAssocID="{3613D1B8-149B-4883-A6F2-65B85007456B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94981A-3177-4F33-B914-ADA8410FEFCF}" type="pres">
      <dgm:prSet presAssocID="{1C2DE541-C215-4AFA-8A96-DC0D18F819E9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AC1CE4-13D4-45DD-B2F6-FA4621F24FFB}" srcId="{A91C84ED-CE38-4EAB-9B94-62F23871AEBF}" destId="{3613D1B8-149B-4883-A6F2-65B85007456B}" srcOrd="0" destOrd="0" parTransId="{6CBF0DE3-3561-4827-B7F0-AC3FD7CA4417}" sibTransId="{BFE67727-14E8-4F46-A851-513203D5FD4C}"/>
    <dgm:cxn modelId="{A7BC7C92-E796-4CAF-9FE3-69151F01B38C}" type="presOf" srcId="{1C2DE541-C215-4AFA-8A96-DC0D18F819E9}" destId="{4794981A-3177-4F33-B914-ADA8410FEFCF}" srcOrd="0" destOrd="0" presId="urn:microsoft.com/office/officeart/2005/8/layout/arrow5"/>
    <dgm:cxn modelId="{B7CF9960-B286-44AF-8D35-31E2A8A9A276}" type="presOf" srcId="{3613D1B8-149B-4883-A6F2-65B85007456B}" destId="{2DED7AC7-8C5B-4A9F-B37B-279DE22FDBF2}" srcOrd="0" destOrd="0" presId="urn:microsoft.com/office/officeart/2005/8/layout/arrow5"/>
    <dgm:cxn modelId="{6A8A62FC-9B76-42FC-A2D6-8DE3BAC5C505}" srcId="{A91C84ED-CE38-4EAB-9B94-62F23871AEBF}" destId="{1C2DE541-C215-4AFA-8A96-DC0D18F819E9}" srcOrd="1" destOrd="0" parTransId="{F7567E82-B899-44BE-A150-3D235A2AF948}" sibTransId="{6A495944-B023-4853-B1C8-A8E6B0C7EF8C}"/>
    <dgm:cxn modelId="{1D2F48EE-3C65-482F-8B09-BBD3AA21CA45}" type="presOf" srcId="{A91C84ED-CE38-4EAB-9B94-62F23871AEBF}" destId="{97C5CAB8-9121-42DD-B15B-BBEF33AD7AC0}" srcOrd="0" destOrd="0" presId="urn:microsoft.com/office/officeart/2005/8/layout/arrow5"/>
    <dgm:cxn modelId="{8446828F-8321-401D-A629-20EFDF279C08}" type="presParOf" srcId="{97C5CAB8-9121-42DD-B15B-BBEF33AD7AC0}" destId="{2DED7AC7-8C5B-4A9F-B37B-279DE22FDBF2}" srcOrd="0" destOrd="0" presId="urn:microsoft.com/office/officeart/2005/8/layout/arrow5"/>
    <dgm:cxn modelId="{BC636D57-EC65-4A5A-916A-CABD88E7E4FD}" type="presParOf" srcId="{97C5CAB8-9121-42DD-B15B-BBEF33AD7AC0}" destId="{4794981A-3177-4F33-B914-ADA8410FEFCF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ED7AC7-8C5B-4A9F-B37B-279DE22FDBF2}">
      <dsp:nvSpPr>
        <dsp:cNvPr id="0" name=""/>
        <dsp:cNvSpPr/>
      </dsp:nvSpPr>
      <dsp:spPr>
        <a:xfrm rot="16200000">
          <a:off x="413" y="290731"/>
          <a:ext cx="2853776" cy="2853776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100" kern="1200" dirty="0" smtClean="0"/>
            <a:t>Pojedinac s problemom</a:t>
          </a:r>
          <a:endParaRPr lang="en-US" sz="3100" kern="1200" dirty="0"/>
        </a:p>
      </dsp:txBody>
      <dsp:txXfrm rot="5400000">
        <a:off x="414" y="1004174"/>
        <a:ext cx="2354365" cy="1426888"/>
      </dsp:txXfrm>
    </dsp:sp>
    <dsp:sp modelId="{4794981A-3177-4F33-B914-ADA8410FEFCF}">
      <dsp:nvSpPr>
        <dsp:cNvPr id="0" name=""/>
        <dsp:cNvSpPr/>
      </dsp:nvSpPr>
      <dsp:spPr>
        <a:xfrm rot="5400000">
          <a:off x="3025624" y="290731"/>
          <a:ext cx="2853776" cy="2853776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100" kern="1200" dirty="0" smtClean="0"/>
            <a:t>Njegova obitelj</a:t>
          </a:r>
          <a:endParaRPr lang="en-US" sz="3100" kern="1200" dirty="0"/>
        </a:p>
      </dsp:txBody>
      <dsp:txXfrm rot="-5400000">
        <a:off x="3525036" y="1004175"/>
        <a:ext cx="2354365" cy="1426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D9045-B949-4B04-8F07-1198A2F2D73E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227B-82B0-4A0D-8699-D46B8A9B594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5564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D9045-B949-4B04-8F07-1198A2F2D73E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227B-82B0-4A0D-8699-D46B8A9B5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050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D9045-B949-4B04-8F07-1198A2F2D73E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227B-82B0-4A0D-8699-D46B8A9B5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99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B54A-A53F-458E-9D9A-67364D6BE32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2263-551E-4181-9C01-EE4CEDD2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35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B54A-A53F-458E-9D9A-67364D6BE32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2263-551E-4181-9C01-EE4CEDD2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37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B54A-A53F-458E-9D9A-67364D6BE32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2263-551E-4181-9C01-EE4CEDD2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51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B54A-A53F-458E-9D9A-67364D6BE32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2263-551E-4181-9C01-EE4CEDD2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76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B54A-A53F-458E-9D9A-67364D6BE32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2263-551E-4181-9C01-EE4CEDD2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480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B54A-A53F-458E-9D9A-67364D6BE32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2263-551E-4181-9C01-EE4CEDD2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271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B54A-A53F-458E-9D9A-67364D6BE32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2263-551E-4181-9C01-EE4CEDD2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724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B54A-A53F-458E-9D9A-67364D6BE32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2263-551E-4181-9C01-EE4CEDD2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5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D9045-B949-4B04-8F07-1198A2F2D73E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227B-82B0-4A0D-8699-D46B8A9B5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683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B54A-A53F-458E-9D9A-67364D6BE32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2263-551E-4181-9C01-EE4CEDD2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977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B54A-A53F-458E-9D9A-67364D6BE32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2263-551E-4181-9C01-EE4CEDD2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044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B54A-A53F-458E-9D9A-67364D6BE32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2263-551E-4181-9C01-EE4CEDD2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063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A36A-1DB8-4454-81A0-1EE328FB41A2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A069-83D2-4503-8F38-CBF71365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18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A36A-1DB8-4454-81A0-1EE328FB41A2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A069-83D2-4503-8F38-CBF71365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60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A36A-1DB8-4454-81A0-1EE328FB41A2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A069-83D2-4503-8F38-CBF71365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035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A36A-1DB8-4454-81A0-1EE328FB41A2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A069-83D2-4503-8F38-CBF71365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508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A36A-1DB8-4454-81A0-1EE328FB41A2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A069-83D2-4503-8F38-CBF71365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0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A36A-1DB8-4454-81A0-1EE328FB41A2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A069-83D2-4503-8F38-CBF71365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234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A36A-1DB8-4454-81A0-1EE328FB41A2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A069-83D2-4503-8F38-CBF71365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7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D9045-B949-4B04-8F07-1198A2F2D73E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227B-82B0-4A0D-8699-D46B8A9B594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72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A36A-1DB8-4454-81A0-1EE328FB41A2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A069-83D2-4503-8F38-CBF71365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6332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A36A-1DB8-4454-81A0-1EE328FB41A2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A069-83D2-4503-8F38-CBF71365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783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A36A-1DB8-4454-81A0-1EE328FB41A2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A069-83D2-4503-8F38-CBF71365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041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A36A-1DB8-4454-81A0-1EE328FB41A2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FA069-83D2-4503-8F38-CBF71365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20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D9045-B949-4B04-8F07-1198A2F2D73E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227B-82B0-4A0D-8699-D46B8A9B5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03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D9045-B949-4B04-8F07-1198A2F2D73E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227B-82B0-4A0D-8699-D46B8A9B5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55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D9045-B949-4B04-8F07-1198A2F2D73E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227B-82B0-4A0D-8699-D46B8A9B5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23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D9045-B949-4B04-8F07-1198A2F2D73E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227B-82B0-4A0D-8699-D46B8A9B5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67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CD9045-B949-4B04-8F07-1198A2F2D73E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61227B-82B0-4A0D-8699-D46B8A9B5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30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D9045-B949-4B04-8F07-1198A2F2D73E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227B-82B0-4A0D-8699-D46B8A9B5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79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3CD9045-B949-4B04-8F07-1198A2F2D73E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061227B-82B0-4A0D-8699-D46B8A9B594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037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8B54A-A53F-458E-9D9A-67364D6BE32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E2263-551E-4181-9C01-EE4CEDD2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7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BA36A-1DB8-4454-81A0-1EE328FB41A2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FA069-83D2-4503-8F38-CBF713650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miranda.novak@erf.hr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6703" y="1726749"/>
            <a:ext cx="9068586" cy="2590800"/>
          </a:xfrm>
        </p:spPr>
        <p:txBody>
          <a:bodyPr>
            <a:noAutofit/>
          </a:bodyPr>
          <a:lstStyle/>
          <a:p>
            <a:r>
              <a:rPr lang="hr-HR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REZULTATI PREDISTRAŽIVANJA OBITELJI U RIZIKU: POTENCIJALNI DOPRINOSI OČUVANJU ZDRAVLJA OBITELJI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Miranda Novak, Antonija Žižak</a:t>
            </a:r>
            <a:endParaRPr lang="en-US" sz="2000" b="1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955938" y="44354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131306" y="5157100"/>
            <a:ext cx="9499380" cy="92333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86088" algn="ctr"/>
                <a:tab pos="5972175" algn="r"/>
              </a:tabLst>
            </a:pPr>
            <a:r>
              <a:rPr kumimoji="0" lang="en-GB" alt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Specifična </a:t>
            </a:r>
            <a:r>
              <a:rPr kumimoji="0" lang="en-GB" alt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obilježja</a:t>
            </a:r>
            <a:r>
              <a:rPr kumimoji="0" lang="en-GB" alt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kumimoji="0" lang="en-GB" alt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obitelji</a:t>
            </a:r>
            <a:r>
              <a:rPr kumimoji="0" lang="en-GB" alt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u </a:t>
            </a:r>
            <a:r>
              <a:rPr kumimoji="0" lang="en-GB" alt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riziku</a:t>
            </a:r>
            <a:r>
              <a:rPr kumimoji="0" lang="en-GB" alt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: </a:t>
            </a: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86088" algn="ctr"/>
                <a:tab pos="5972175" algn="r"/>
              </a:tabLst>
            </a:pPr>
            <a:r>
              <a:rPr kumimoji="0" lang="en-GB" alt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doprinos</a:t>
            </a:r>
            <a:r>
              <a:rPr kumimoji="0" lang="en-GB" alt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kumimoji="0" lang="en-GB" alt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razvoju</a:t>
            </a:r>
            <a:r>
              <a:rPr kumimoji="0" lang="en-GB" alt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kumimoji="0" lang="en-GB" alt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kompleksnih</a:t>
            </a:r>
            <a:r>
              <a:rPr kumimoji="0" lang="en-GB" alt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kumimoji="0" lang="en-GB" alt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intervencija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endParaRPr kumimoji="0" lang="en-GB" altLang="en-US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86088" algn="ctr"/>
                <a:tab pos="5972175" algn="r"/>
              </a:tabLst>
            </a:pPr>
            <a:r>
              <a:rPr kumimoji="0" lang="en-GB" alt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HRZZ </a:t>
            </a:r>
            <a:r>
              <a:rPr kumimoji="0" lang="en-GB" alt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proje</a:t>
            </a:r>
            <a:r>
              <a:rPr kumimoji="0" lang="hr-HR" alt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en-GB" alt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 IP-2014-09-9515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endParaRPr kumimoji="0" lang="hr-H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86088" algn="ctr"/>
                <a:tab pos="5972175" algn="r"/>
              </a:tabLst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Bild 1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376" y="5429153"/>
            <a:ext cx="1231900" cy="54832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lc="http://schemas.openxmlformats.org/drawingml/2006/lockedCanvas"/>
            </a:ext>
          </a:extLst>
        </p:spPr>
      </p:pic>
      <p:pic>
        <p:nvPicPr>
          <p:cNvPr id="5" name="Bild 1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173" y="5275865"/>
            <a:ext cx="616997" cy="74719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lc="http://schemas.openxmlformats.org/drawingml/2006/lockedCanvas"/>
            </a:ext>
          </a:extLst>
        </p:spPr>
      </p:pic>
      <p:pic>
        <p:nvPicPr>
          <p:cNvPr id="2050" name="Bild 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631" y="5275865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Bild 2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5892" y="5500766"/>
            <a:ext cx="873125" cy="393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87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Family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Resilience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Assessment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Scale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;  FRAS,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Sixbey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hr-HR" sz="4400" b="1" dirty="0" smtClean="0">
                <a:solidFill>
                  <a:schemeClr val="accent2">
                    <a:lumMod val="75000"/>
                  </a:schemeClr>
                </a:solidFill>
              </a:rPr>
              <a:t>2005</a:t>
            </a:r>
            <a:endParaRPr lang="en-US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2065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Provedena faktorska s </a:t>
            </a:r>
            <a:r>
              <a:rPr lang="hr-HR" dirty="0" err="1" smtClean="0"/>
              <a:t>oblimin</a:t>
            </a:r>
            <a:r>
              <a:rPr lang="hr-HR" dirty="0" smtClean="0"/>
              <a:t> rotacijom: za bazu mladih dobiveno </a:t>
            </a:r>
            <a:r>
              <a:rPr lang="hr-HR" dirty="0" err="1" smtClean="0"/>
              <a:t>trofaktorsko</a:t>
            </a:r>
            <a:r>
              <a:rPr lang="hr-HR" dirty="0" smtClean="0"/>
              <a:t> rješenje a za bazu odraslih najprije </a:t>
            </a:r>
            <a:r>
              <a:rPr lang="hr-HR" dirty="0" err="1" smtClean="0"/>
              <a:t>četverofaktorsko</a:t>
            </a:r>
            <a:r>
              <a:rPr lang="hr-HR" dirty="0" smtClean="0"/>
              <a:t> rješenje pa kasnije provjereno </a:t>
            </a:r>
            <a:r>
              <a:rPr lang="hr-HR" dirty="0" err="1" smtClean="0"/>
              <a:t>trofaktorsko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Dobivene </a:t>
            </a:r>
            <a:r>
              <a:rPr lang="hr-HR" dirty="0"/>
              <a:t>su jednake skale za oba </a:t>
            </a:r>
            <a:r>
              <a:rPr lang="hr-HR" dirty="0" err="1"/>
              <a:t>subuzorka</a:t>
            </a:r>
            <a:r>
              <a:rPr lang="hr-HR" dirty="0"/>
              <a:t>, ali rezultati na ta dva </a:t>
            </a:r>
            <a:r>
              <a:rPr lang="hr-HR" dirty="0" err="1"/>
              <a:t>subuzorka</a:t>
            </a:r>
            <a:r>
              <a:rPr lang="hr-HR" dirty="0"/>
              <a:t> nisu usporedivi zbog toga što faktori nisu jednaki te nije opravdano računati ukupne rezultate na isti način. </a:t>
            </a:r>
            <a:endParaRPr lang="hr-HR" dirty="0" smtClean="0"/>
          </a:p>
          <a:p>
            <a:pPr marL="0" indent="0">
              <a:buNone/>
            </a:pP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DOGOVOR: odabrati one čestice koje pripadaju 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istom faktoru u oba </a:t>
            </a:r>
            <a:r>
              <a:rPr lang="hr-HR" b="1" dirty="0" err="1" smtClean="0">
                <a:solidFill>
                  <a:schemeClr val="accent2">
                    <a:lumMod val="75000"/>
                  </a:schemeClr>
                </a:solidFill>
              </a:rPr>
              <a:t>subuzorka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51157" y="646638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</a:pPr>
            <a:r>
              <a:rPr lang="en-GB" altLang="en-US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HRZZ </a:t>
            </a:r>
            <a:r>
              <a:rPr lang="en-GB" alt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proje</a:t>
            </a:r>
            <a:r>
              <a:rPr lang="hr-HR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t IP-2014-09-9515</a:t>
            </a:r>
            <a:r>
              <a:rPr lang="en-GB" altLang="en-US" dirty="0"/>
              <a:t> </a:t>
            </a:r>
            <a:endParaRPr lang="hr-HR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475857"/>
              </p:ext>
            </p:extLst>
          </p:nvPr>
        </p:nvGraphicFramePr>
        <p:xfrm>
          <a:off x="1227909" y="2496457"/>
          <a:ext cx="8975634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7817"/>
                <a:gridCol w="4487817"/>
              </a:tblGrid>
              <a:tr h="304127">
                <a:tc>
                  <a:txBody>
                    <a:bodyPr/>
                    <a:lstStyle/>
                    <a:p>
                      <a:r>
                        <a:rPr lang="hr-HR" dirty="0" smtClean="0"/>
                        <a:t>Baza mladi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Baza odrasli</a:t>
                      </a:r>
                      <a:endParaRPr lang="en-US" dirty="0"/>
                    </a:p>
                  </a:txBody>
                  <a:tcPr/>
                </a:tc>
              </a:tr>
              <a:tr h="1444603">
                <a:tc>
                  <a:txBody>
                    <a:bodyPr/>
                    <a:lstStyle/>
                    <a:p>
                      <a:pPr lvl="1"/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obiteljska komunikacija, kohezija, razumijevanje i rješavanje problema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korištenje socijalnih i ekonomskih resursa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 obiteljska duhovnost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obiteljska komunikacija, kohezija i razumijevanje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korištenje socijalnih resursa i duhovnost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hr-H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bazično rješavanje problema, ali ima i drugih raznih sadržaja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93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Family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Adaptability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and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Cohesion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Evaluation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Scale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, FACES IV, 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Olson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i sur., 2007</a:t>
            </a:r>
            <a:endParaRPr lang="en-US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2065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Provedena faktorska s </a:t>
            </a:r>
            <a:r>
              <a:rPr lang="hr-HR" dirty="0" err="1" smtClean="0"/>
              <a:t>oblimin</a:t>
            </a:r>
            <a:r>
              <a:rPr lang="hr-HR" dirty="0" smtClean="0"/>
              <a:t> rotacijom: za bazu mladih dobiveno </a:t>
            </a:r>
            <a:r>
              <a:rPr lang="hr-HR" dirty="0" err="1" smtClean="0"/>
              <a:t>četverofaktorsko</a:t>
            </a:r>
            <a:r>
              <a:rPr lang="hr-HR" dirty="0" smtClean="0"/>
              <a:t> rješenje a za bazu odraslih </a:t>
            </a:r>
            <a:r>
              <a:rPr lang="hr-HR" dirty="0" err="1" smtClean="0"/>
              <a:t>trofaktorsko</a:t>
            </a: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Rezultati pokazuju da skala zahtjeva opsežniju </a:t>
            </a:r>
            <a:r>
              <a:rPr lang="hr-HR" dirty="0" smtClean="0"/>
              <a:t>doradu: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faktorska </a:t>
            </a:r>
            <a:r>
              <a:rPr lang="hr-HR" dirty="0"/>
              <a:t>rješenja u našem istraživanju značajno odstupaju od </a:t>
            </a:r>
            <a:r>
              <a:rPr lang="hr-HR" dirty="0" smtClean="0"/>
              <a:t>očekivanih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ovi 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rezultati idu prema zaključku da je potrebno konstruirati novu 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skalu</a:t>
            </a:r>
          </a:p>
          <a:p>
            <a:pPr marL="0" indent="0">
              <a:buNone/>
            </a:pPr>
            <a:endParaRPr lang="hr-H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</p:txBody>
      </p:sp>
      <p:sp>
        <p:nvSpPr>
          <p:cNvPr id="4" name="Rectangle 3"/>
          <p:cNvSpPr/>
          <p:nvPr/>
        </p:nvSpPr>
        <p:spPr>
          <a:xfrm>
            <a:off x="4251157" y="646638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</a:pPr>
            <a:r>
              <a:rPr lang="en-GB" altLang="en-US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HRZZ </a:t>
            </a:r>
            <a:r>
              <a:rPr lang="en-GB" alt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proje</a:t>
            </a:r>
            <a:r>
              <a:rPr lang="hr-HR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t IP-2014-09-9515</a:t>
            </a:r>
            <a:r>
              <a:rPr lang="en-GB" altLang="en-US" dirty="0"/>
              <a:t> </a:t>
            </a:r>
            <a:endParaRPr lang="hr-HR" altLang="en-US" dirty="0"/>
          </a:p>
        </p:txBody>
      </p:sp>
    </p:spTree>
    <p:extLst>
      <p:ext uri="{BB962C8B-B14F-4D97-AF65-F5344CB8AC3E}">
        <p14:creationId xmlns:p14="http://schemas.microsoft.com/office/powerpoint/2010/main" val="111074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Family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Adaptability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and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Cohesion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Evaluation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Scale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, FACES IV, 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Olson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i sur., 2007</a:t>
            </a:r>
            <a:endParaRPr lang="en-US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206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hr-HR" b="1" u="sng" dirty="0">
                <a:solidFill>
                  <a:schemeClr val="accent2">
                    <a:lumMod val="75000"/>
                  </a:schemeClr>
                </a:solidFill>
              </a:rPr>
              <a:t> Skala zadovoljstva obiteljskim životom (F-IV)</a:t>
            </a:r>
            <a:endParaRPr lang="en-GB" b="1" u="sng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</a:t>
            </a:r>
            <a:r>
              <a:rPr lang="hr-HR" dirty="0"/>
              <a:t>čestice su jako homogene i grupiraju se u jedan faktor u oba </a:t>
            </a:r>
            <a:r>
              <a:rPr lang="hr-HR" dirty="0" err="1"/>
              <a:t>subuzorka</a:t>
            </a:r>
            <a:r>
              <a:rPr lang="hr-HR" dirty="0"/>
              <a:t> što je vidljivo i iz vrlo visoke </a:t>
            </a:r>
            <a:r>
              <a:rPr lang="hr-HR" dirty="0" smtClean="0"/>
              <a:t>pouzdanosti</a:t>
            </a: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</a:t>
            </a:r>
            <a:r>
              <a:rPr lang="hr-HR" dirty="0"/>
              <a:t>nema potrebe za izbacivanje bilo koje </a:t>
            </a:r>
            <a:r>
              <a:rPr lang="hr-HR" dirty="0" smtClean="0"/>
              <a:t>čestice</a:t>
            </a: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</a:t>
            </a:r>
            <a:r>
              <a:rPr lang="hr-HR" dirty="0" err="1"/>
              <a:t>Cronbach</a:t>
            </a:r>
            <a:r>
              <a:rPr lang="hr-HR" dirty="0"/>
              <a:t> </a:t>
            </a:r>
            <a:r>
              <a:rPr lang="hr-HR" dirty="0" err="1"/>
              <a:t>alpha</a:t>
            </a:r>
            <a:r>
              <a:rPr lang="hr-HR" dirty="0"/>
              <a:t> </a:t>
            </a:r>
            <a:r>
              <a:rPr lang="hr-HR" dirty="0" err="1"/>
              <a:t>subuzorak</a:t>
            </a:r>
            <a:r>
              <a:rPr lang="hr-HR" dirty="0"/>
              <a:t> Mladi = ,933, </a:t>
            </a:r>
            <a:r>
              <a:rPr lang="hr-HR" dirty="0" err="1"/>
              <a:t>subuzorak</a:t>
            </a:r>
            <a:r>
              <a:rPr lang="hr-HR" dirty="0"/>
              <a:t> Odrasli = ,924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hr-H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</p:txBody>
      </p:sp>
      <p:sp>
        <p:nvSpPr>
          <p:cNvPr id="4" name="Rectangle 3"/>
          <p:cNvSpPr/>
          <p:nvPr/>
        </p:nvSpPr>
        <p:spPr>
          <a:xfrm>
            <a:off x="4251157" y="646638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</a:pPr>
            <a:r>
              <a:rPr lang="en-GB" altLang="en-US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HRZZ </a:t>
            </a:r>
            <a:r>
              <a:rPr lang="en-GB" alt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proje</a:t>
            </a:r>
            <a:r>
              <a:rPr lang="hr-HR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t IP-2014-09-9515</a:t>
            </a:r>
            <a:r>
              <a:rPr lang="en-GB" altLang="en-US" dirty="0"/>
              <a:t> </a:t>
            </a:r>
            <a:endParaRPr lang="hr-HR" altLang="en-US" dirty="0"/>
          </a:p>
        </p:txBody>
      </p:sp>
    </p:spTree>
    <p:extLst>
      <p:ext uri="{BB962C8B-B14F-4D97-AF65-F5344CB8AC3E}">
        <p14:creationId xmlns:p14="http://schemas.microsoft.com/office/powerpoint/2010/main" val="397568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Family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Adaptability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and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Cohesion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Evaluation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Scale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, FACES IV,  </a:t>
            </a:r>
            <a:r>
              <a:rPr lang="hr-HR" sz="4400" b="1" dirty="0" err="1">
                <a:solidFill>
                  <a:schemeClr val="accent2">
                    <a:lumMod val="75000"/>
                  </a:schemeClr>
                </a:solidFill>
              </a:rPr>
              <a:t>Olson</a:t>
            </a:r>
            <a:r>
              <a:rPr lang="hr-HR" sz="4400" b="1" dirty="0">
                <a:solidFill>
                  <a:schemeClr val="accent2">
                    <a:lumMod val="75000"/>
                  </a:schemeClr>
                </a:solidFill>
              </a:rPr>
              <a:t> i sur., 2007</a:t>
            </a:r>
            <a:endParaRPr lang="en-US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20656"/>
          </a:xfrm>
        </p:spPr>
        <p:txBody>
          <a:bodyPr>
            <a:normAutofit/>
          </a:bodyPr>
          <a:lstStyle/>
          <a:p>
            <a:endParaRPr lang="hr-H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hr-HR" b="1" u="sng" dirty="0" smtClean="0">
                <a:solidFill>
                  <a:schemeClr val="accent2">
                    <a:lumMod val="75000"/>
                  </a:schemeClr>
                </a:solidFill>
              </a:rPr>
              <a:t>Skala </a:t>
            </a:r>
            <a:r>
              <a:rPr lang="hr-HR" b="1" u="sng" dirty="0">
                <a:solidFill>
                  <a:schemeClr val="accent2">
                    <a:lumMod val="75000"/>
                  </a:schemeClr>
                </a:solidFill>
              </a:rPr>
              <a:t>obiteljske komunikacije (F-IV)</a:t>
            </a:r>
            <a:endParaRPr lang="en-GB" u="sng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</a:t>
            </a:r>
            <a:r>
              <a:rPr lang="hr-HR" dirty="0" smtClean="0"/>
              <a:t>1faktorsko </a:t>
            </a:r>
            <a:r>
              <a:rPr lang="hr-HR" dirty="0"/>
              <a:t>rješenje, ali je potrebna </a:t>
            </a:r>
            <a:r>
              <a:rPr lang="hr-HR" dirty="0" smtClean="0"/>
              <a:t>dorada na jednoj čestici</a:t>
            </a: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</a:t>
            </a:r>
            <a:r>
              <a:rPr lang="hr-HR" dirty="0" err="1" smtClean="0"/>
              <a:t>Cronbach</a:t>
            </a:r>
            <a:r>
              <a:rPr lang="hr-HR" dirty="0" smtClean="0"/>
              <a:t> </a:t>
            </a:r>
            <a:r>
              <a:rPr lang="hr-HR" dirty="0" err="1"/>
              <a:t>alpha</a:t>
            </a:r>
            <a:r>
              <a:rPr lang="hr-HR" dirty="0"/>
              <a:t> </a:t>
            </a:r>
            <a:r>
              <a:rPr lang="hr-HR" dirty="0" err="1"/>
              <a:t>subuzorak</a:t>
            </a:r>
            <a:r>
              <a:rPr lang="hr-HR" dirty="0"/>
              <a:t> Mladi = ,890, </a:t>
            </a:r>
            <a:r>
              <a:rPr lang="hr-HR" dirty="0" err="1"/>
              <a:t>subuzorak</a:t>
            </a:r>
            <a:r>
              <a:rPr lang="hr-HR" dirty="0"/>
              <a:t> Odrasli = ,897</a:t>
            </a:r>
            <a:endParaRPr lang="en-GB" dirty="0"/>
          </a:p>
          <a:p>
            <a:r>
              <a:rPr lang="hr-HR" dirty="0"/>
              <a:t> </a:t>
            </a:r>
            <a:endParaRPr lang="en-GB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</p:txBody>
      </p:sp>
      <p:sp>
        <p:nvSpPr>
          <p:cNvPr id="4" name="Rectangle 3"/>
          <p:cNvSpPr/>
          <p:nvPr/>
        </p:nvSpPr>
        <p:spPr>
          <a:xfrm>
            <a:off x="4251157" y="646638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</a:pPr>
            <a:r>
              <a:rPr lang="en-GB" altLang="en-US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HRZZ </a:t>
            </a:r>
            <a:r>
              <a:rPr lang="en-GB" alt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proje</a:t>
            </a:r>
            <a:r>
              <a:rPr lang="hr-HR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t IP-2014-09-9515</a:t>
            </a:r>
            <a:r>
              <a:rPr lang="en-GB" altLang="en-US" dirty="0"/>
              <a:t> </a:t>
            </a:r>
            <a:endParaRPr lang="hr-HR" altLang="en-US" dirty="0"/>
          </a:p>
        </p:txBody>
      </p:sp>
    </p:spTree>
    <p:extLst>
      <p:ext uri="{BB962C8B-B14F-4D97-AF65-F5344CB8AC3E}">
        <p14:creationId xmlns:p14="http://schemas.microsoft.com/office/powerpoint/2010/main" val="371245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smtClean="0">
                <a:solidFill>
                  <a:schemeClr val="accent2">
                    <a:lumMod val="75000"/>
                  </a:schemeClr>
                </a:solidFill>
              </a:rPr>
              <a:t>Spremnost na promjenu</a:t>
            </a:r>
            <a:endParaRPr lang="en-US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20656"/>
          </a:xfrm>
        </p:spPr>
        <p:txBody>
          <a:bodyPr>
            <a:normAutofit/>
          </a:bodyPr>
          <a:lstStyle/>
          <a:p>
            <a:endParaRPr lang="hr-H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Skala spremnosti na promjenu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</a:t>
            </a:r>
            <a:r>
              <a:rPr lang="hr-HR" dirty="0" smtClean="0"/>
              <a:t>nema </a:t>
            </a:r>
            <a:r>
              <a:rPr lang="hr-HR" dirty="0"/>
              <a:t>odgovarajućeg faktorskog </a:t>
            </a:r>
            <a:r>
              <a:rPr lang="hr-HR" dirty="0" smtClean="0"/>
              <a:t>rješenja</a:t>
            </a:r>
          </a:p>
          <a:p>
            <a:pPr marL="0" indent="0">
              <a:buNone/>
            </a:pPr>
            <a:endParaRPr lang="en-GB" dirty="0"/>
          </a:p>
          <a:p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Spremnosti 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na pružanje podrške i percepcija podrške u obitelji (</a:t>
            </a:r>
            <a:r>
              <a:rPr lang="hr-HR" b="1" dirty="0" err="1">
                <a:solidFill>
                  <a:schemeClr val="accent2">
                    <a:lumMod val="75000"/>
                  </a:schemeClr>
                </a:solidFill>
              </a:rPr>
              <a:t>Ratkajec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b="1" dirty="0" err="1">
                <a:solidFill>
                  <a:schemeClr val="accent2">
                    <a:lumMod val="75000"/>
                  </a:schemeClr>
                </a:solidFill>
              </a:rPr>
              <a:t>Gašević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hr-HR" b="1" dirty="0" err="1">
                <a:solidFill>
                  <a:schemeClr val="accent2">
                    <a:lumMod val="75000"/>
                  </a:schemeClr>
                </a:solidFill>
              </a:rPr>
              <a:t>Dodig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b="1" dirty="0" err="1">
                <a:solidFill>
                  <a:schemeClr val="accent2">
                    <a:lumMod val="75000"/>
                  </a:schemeClr>
                </a:solidFill>
              </a:rPr>
              <a:t>Hundrić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hr-HR" b="1" dirty="0" err="1">
                <a:solidFill>
                  <a:schemeClr val="accent2">
                    <a:lumMod val="75000"/>
                  </a:schemeClr>
                </a:solidFill>
              </a:rPr>
              <a:t>Mihić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, 2016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1faktorsko </a:t>
            </a:r>
            <a:r>
              <a:rPr lang="hr-HR" dirty="0"/>
              <a:t>rješenje u obje </a:t>
            </a:r>
            <a:r>
              <a:rPr lang="hr-HR" dirty="0" smtClean="0"/>
              <a:t>baze</a:t>
            </a: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</a:t>
            </a:r>
            <a:r>
              <a:rPr lang="hr-HR" dirty="0" err="1" smtClean="0"/>
              <a:t>Cronbach</a:t>
            </a:r>
            <a:r>
              <a:rPr lang="hr-HR" dirty="0" smtClean="0"/>
              <a:t> </a:t>
            </a:r>
            <a:r>
              <a:rPr lang="hr-HR" dirty="0" err="1"/>
              <a:t>alpha</a:t>
            </a:r>
            <a:r>
              <a:rPr lang="hr-HR" dirty="0"/>
              <a:t> </a:t>
            </a:r>
            <a:r>
              <a:rPr lang="hr-HR" dirty="0" err="1"/>
              <a:t>subuzorak</a:t>
            </a:r>
            <a:r>
              <a:rPr lang="hr-HR" dirty="0"/>
              <a:t> Mladi = ,890, </a:t>
            </a:r>
            <a:r>
              <a:rPr lang="hr-HR" dirty="0" err="1"/>
              <a:t>subuzorak</a:t>
            </a:r>
            <a:r>
              <a:rPr lang="hr-HR" dirty="0"/>
              <a:t> Odrasli = ,862</a:t>
            </a:r>
            <a:endParaRPr lang="en-GB" dirty="0"/>
          </a:p>
          <a:p>
            <a:r>
              <a:rPr lang="hr-HR" dirty="0"/>
              <a:t> </a:t>
            </a:r>
            <a:endParaRPr lang="en-GB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</p:txBody>
      </p:sp>
      <p:sp>
        <p:nvSpPr>
          <p:cNvPr id="4" name="Rectangle 3"/>
          <p:cNvSpPr/>
          <p:nvPr/>
        </p:nvSpPr>
        <p:spPr>
          <a:xfrm>
            <a:off x="4251157" y="646638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</a:pPr>
            <a:r>
              <a:rPr lang="en-GB" altLang="en-US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HRZZ </a:t>
            </a:r>
            <a:r>
              <a:rPr lang="en-GB" alt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proje</a:t>
            </a:r>
            <a:r>
              <a:rPr lang="hr-HR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t IP-2014-09-9515</a:t>
            </a:r>
            <a:r>
              <a:rPr lang="en-GB" altLang="en-US" dirty="0"/>
              <a:t> </a:t>
            </a:r>
            <a:endParaRPr lang="hr-HR" altLang="en-US" dirty="0"/>
          </a:p>
        </p:txBody>
      </p:sp>
    </p:spTree>
    <p:extLst>
      <p:ext uri="{BB962C8B-B14F-4D97-AF65-F5344CB8AC3E}">
        <p14:creationId xmlns:p14="http://schemas.microsoft.com/office/powerpoint/2010/main" val="398528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smtClean="0">
                <a:solidFill>
                  <a:schemeClr val="accent2">
                    <a:lumMod val="75000"/>
                  </a:schemeClr>
                </a:solidFill>
              </a:rPr>
              <a:t>IZAZOVI</a:t>
            </a:r>
            <a:endParaRPr lang="en-US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KAKO DOĆI DO OBITELJSKE PERSPEKTIVE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</a:t>
            </a:r>
            <a:r>
              <a:rPr lang="hr-HR" dirty="0"/>
              <a:t> </a:t>
            </a:r>
            <a:r>
              <a:rPr lang="hr-HR" dirty="0" smtClean="0"/>
              <a:t>teško se oteti individualnoj perspektivi = nema </a:t>
            </a:r>
            <a:r>
              <a:rPr lang="hr-HR" dirty="0"/>
              <a:t>dovoljno </a:t>
            </a:r>
            <a:r>
              <a:rPr lang="hr-HR" dirty="0" err="1"/>
              <a:t>validiranih</a:t>
            </a:r>
            <a:r>
              <a:rPr lang="hr-HR" dirty="0"/>
              <a:t> kvantitativnih instrumenata koji holistički pristupaju </a:t>
            </a:r>
            <a:r>
              <a:rPr lang="hr-HR" dirty="0" smtClean="0"/>
              <a:t>obitelji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</a:t>
            </a:r>
            <a:r>
              <a:rPr lang="hr-HR" dirty="0" smtClean="0"/>
              <a:t>obitelj često predstavljaju odgovori jedne osobe a ukoliko sudjeluje više osoba, odgovori se </a:t>
            </a:r>
            <a:r>
              <a:rPr lang="hr-HR" dirty="0" err="1" smtClean="0"/>
              <a:t>uprosječuju</a:t>
            </a:r>
            <a:r>
              <a:rPr lang="hr-HR" dirty="0" smtClean="0"/>
              <a:t> – aritmetička sredina odgovora roditelja i djece</a:t>
            </a:r>
          </a:p>
          <a:p>
            <a:pPr marL="0" indent="0">
              <a:buNone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nužno višerazinsko modeliranje i analize </a:t>
            </a:r>
            <a:r>
              <a:rPr lang="hr-HR" b="1" dirty="0" err="1" smtClean="0">
                <a:solidFill>
                  <a:schemeClr val="accent2">
                    <a:lumMod val="75000"/>
                  </a:schemeClr>
                </a:solidFill>
              </a:rPr>
              <a:t>diskrepance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 među članovima obitelji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26480" y="1848154"/>
            <a:ext cx="4937760" cy="4023360"/>
          </a:xfrm>
          <a:ln w="9525">
            <a:solidFill>
              <a:schemeClr val="tx1"/>
            </a:solidFill>
          </a:ln>
        </p:spPr>
        <p:txBody>
          <a:bodyPr/>
          <a:lstStyle/>
          <a:p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ETIČKA PITANJA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teme iz domene obiteljskih odnosa rijetko se i teško dijele s nekom vanjskom osobom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članovi obitelji mogu mnoga pitanja smatrati obiteljskim stvarima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nužno pregovarati o ulozi istraživača u obiteljskom okruženju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što s neočekivanim saznanjima (viktimizacija, planirano kažnjivo ponašanje…)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51157" y="646638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</a:pPr>
            <a:r>
              <a:rPr lang="en-GB" altLang="en-US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HRZZ </a:t>
            </a:r>
            <a:r>
              <a:rPr lang="en-GB" alt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proje</a:t>
            </a:r>
            <a:r>
              <a:rPr lang="hr-HR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t IP-2014-09-9515</a:t>
            </a:r>
            <a:r>
              <a:rPr lang="en-GB" altLang="en-US" dirty="0"/>
              <a:t> </a:t>
            </a:r>
            <a:endParaRPr lang="hr-HR" altLang="en-US" dirty="0"/>
          </a:p>
        </p:txBody>
      </p:sp>
    </p:spTree>
    <p:extLst>
      <p:ext uri="{BB962C8B-B14F-4D97-AF65-F5344CB8AC3E}">
        <p14:creationId xmlns:p14="http://schemas.microsoft.com/office/powerpoint/2010/main" val="192531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47" y="415979"/>
            <a:ext cx="6784848" cy="47487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44114" y="4795431"/>
            <a:ext cx="3033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hlinkClick r:id="rId3"/>
              </a:rPr>
              <a:t>miranda.novak@erf.hr</a:t>
            </a:r>
            <a:r>
              <a:rPr lang="hr-H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82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UVODNO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Najnoviji </a:t>
            </a:r>
            <a:r>
              <a:rPr lang="hr-HR" dirty="0"/>
              <a:t>rezultati istraživanja ukazuju na potrebu istovremene usmjerenosti intervencijskih sustava za djecu, mlade i odrasle osobe s problemima u ponašanju na pojedinca s problemom i na njegovu </a:t>
            </a:r>
            <a:r>
              <a:rPr lang="hr-HR" dirty="0" smtClean="0"/>
              <a:t>obitelj</a:t>
            </a:r>
          </a:p>
          <a:p>
            <a:pPr marL="0" indent="0">
              <a:buNone/>
            </a:pPr>
            <a:endParaRPr lang="hr-HR" dirty="0" smtClean="0"/>
          </a:p>
        </p:txBody>
      </p:sp>
      <p:sp>
        <p:nvSpPr>
          <p:cNvPr id="4" name="Rectangle 3"/>
          <p:cNvSpPr/>
          <p:nvPr/>
        </p:nvSpPr>
        <p:spPr>
          <a:xfrm>
            <a:off x="4251157" y="646638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</a:pPr>
            <a:r>
              <a:rPr lang="en-GB" altLang="en-US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HRZZ </a:t>
            </a:r>
            <a:r>
              <a:rPr lang="en-GB" alt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proje</a:t>
            </a:r>
            <a:r>
              <a:rPr lang="hr-HR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t IP-2014-09-9515</a:t>
            </a:r>
            <a:r>
              <a:rPr lang="en-GB" altLang="en-US" dirty="0"/>
              <a:t> </a:t>
            </a:r>
            <a:endParaRPr lang="hr-HR" alt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11988678"/>
              </p:ext>
            </p:extLst>
          </p:nvPr>
        </p:nvGraphicFramePr>
        <p:xfrm>
          <a:off x="3206129" y="2542229"/>
          <a:ext cx="5879814" cy="3435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983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UVODNO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Edukacijsko-rehabilitacijski </a:t>
            </a:r>
            <a:r>
              <a:rPr lang="hr-HR" dirty="0"/>
              <a:t>fakultet od 2015. godine provodi projekt </a:t>
            </a:r>
            <a:r>
              <a:rPr lang="hr-HR" dirty="0" smtClean="0"/>
              <a:t>„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Specifična obilježja obitelji u riziku: doprinos planiranju kompleksnih intervencija“ </a:t>
            </a:r>
            <a:r>
              <a:rPr lang="hr-HR" dirty="0"/>
              <a:t>(</a:t>
            </a:r>
            <a:r>
              <a:rPr lang="hr-HR" dirty="0" err="1"/>
              <a:t>FamResPlan</a:t>
            </a:r>
            <a:r>
              <a:rPr lang="hr-HR" dirty="0"/>
              <a:t>) financiran od strane Hrvatske zaklade za </a:t>
            </a:r>
            <a:r>
              <a:rPr lang="hr-HR" dirty="0" smtClean="0"/>
              <a:t>znanost 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CILJ: 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utvrditi obilježja specifičnih skupina obitelji u riziku, njihovu otpornost, spremnost na promjenu, spremnost na intervenciju i zadovoljstvo životom</a:t>
            </a:r>
            <a:r>
              <a:rPr lang="hr-HR" dirty="0"/>
              <a:t>, kao set </a:t>
            </a:r>
            <a:r>
              <a:rPr lang="hr-HR" dirty="0" smtClean="0"/>
              <a:t>nedovoljno </a:t>
            </a:r>
            <a:r>
              <a:rPr lang="hr-HR" dirty="0"/>
              <a:t>istraženih procesa koji mogu biti od važnosti za planiranje 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kompleksnih intervencija </a:t>
            </a:r>
            <a:r>
              <a:rPr lang="hr-HR" dirty="0"/>
              <a:t>za te </a:t>
            </a:r>
            <a:r>
              <a:rPr lang="hr-HR" dirty="0" smtClean="0"/>
              <a:t>obitelji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Obitelj </a:t>
            </a:r>
            <a:r>
              <a:rPr lang="hr-HR" dirty="0"/>
              <a:t>u riziku definirana je kao ona obitelj u kojoj je jednom od članova izrečena intervencija zbog problema u </a:t>
            </a:r>
            <a:r>
              <a:rPr lang="hr-HR" dirty="0" smtClean="0"/>
              <a:t>ponašanju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51157" y="646638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</a:pPr>
            <a:r>
              <a:rPr lang="en-GB" altLang="en-US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HRZZ </a:t>
            </a:r>
            <a:r>
              <a:rPr lang="en-GB" alt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proje</a:t>
            </a:r>
            <a:r>
              <a:rPr lang="hr-HR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t IP-2014-09-9515</a:t>
            </a:r>
            <a:r>
              <a:rPr lang="en-GB" altLang="en-US" dirty="0"/>
              <a:t> </a:t>
            </a:r>
            <a:endParaRPr lang="hr-HR" altLang="en-US" dirty="0"/>
          </a:p>
        </p:txBody>
      </p:sp>
    </p:spTree>
    <p:extLst>
      <p:ext uri="{BB962C8B-B14F-4D97-AF65-F5344CB8AC3E}">
        <p14:creationId xmlns:p14="http://schemas.microsoft.com/office/powerpoint/2010/main" val="28482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51157" y="646638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</a:pPr>
            <a:r>
              <a:rPr lang="en-GB" altLang="en-US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HRZZ </a:t>
            </a:r>
            <a:r>
              <a:rPr lang="en-GB" alt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proje</a:t>
            </a:r>
            <a:r>
              <a:rPr lang="hr-HR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t IP-2014-09-9515</a:t>
            </a:r>
            <a:r>
              <a:rPr lang="en-GB" altLang="en-US" dirty="0"/>
              <a:t> </a:t>
            </a:r>
            <a:endParaRPr lang="hr-HR" altLang="en-US" dirty="0"/>
          </a:p>
        </p:txBody>
      </p:sp>
      <p:pic>
        <p:nvPicPr>
          <p:cNvPr id="5" name="Bild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971" y="464457"/>
            <a:ext cx="7807157" cy="5602513"/>
          </a:xfrm>
          <a:prstGeom prst="rect">
            <a:avLst/>
          </a:prstGeom>
          <a:noFill/>
          <a:ln w="12700">
            <a:solidFill>
              <a:schemeClr val="accent2">
                <a:lumMod val="50000"/>
              </a:schemeClr>
            </a:solidFill>
          </a:ln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74378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CILJ IZLAGANJA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 </a:t>
            </a:r>
            <a:r>
              <a:rPr lang="hr-HR" sz="2400" dirty="0" smtClean="0"/>
              <a:t>Predstaviti </a:t>
            </a:r>
            <a:r>
              <a:rPr lang="hr-HR" sz="2400" dirty="0"/>
              <a:t>dio rezultata </a:t>
            </a:r>
            <a:r>
              <a:rPr lang="hr-HR" sz="2400" dirty="0" err="1"/>
              <a:t>predistraživanja</a:t>
            </a:r>
            <a:r>
              <a:rPr lang="hr-HR" sz="2400" dirty="0"/>
              <a:t> koje je u razdoblju od srpnja do rujna 2016. godine provedeno u suradnji s Centrima za socijalnu skrb Čakovec, Osijek, Pula te </a:t>
            </a:r>
            <a:r>
              <a:rPr lang="hr-HR" sz="2400" dirty="0" smtClean="0"/>
              <a:t>Rijeka</a:t>
            </a:r>
          </a:p>
        </p:txBody>
      </p:sp>
      <p:sp>
        <p:nvSpPr>
          <p:cNvPr id="4" name="Rectangle 3"/>
          <p:cNvSpPr/>
          <p:nvPr/>
        </p:nvSpPr>
        <p:spPr>
          <a:xfrm>
            <a:off x="4251157" y="646638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</a:pPr>
            <a:r>
              <a:rPr lang="en-GB" altLang="en-US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HRZZ </a:t>
            </a:r>
            <a:r>
              <a:rPr lang="en-GB" alt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proje</a:t>
            </a:r>
            <a:r>
              <a:rPr lang="hr-HR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t IP-2014-09-9515</a:t>
            </a:r>
            <a:r>
              <a:rPr lang="en-GB" altLang="en-US" dirty="0"/>
              <a:t> </a:t>
            </a:r>
            <a:endParaRPr lang="hr-HR" altLang="en-US" dirty="0"/>
          </a:p>
        </p:txBody>
      </p:sp>
    </p:spTree>
    <p:extLst>
      <p:ext uri="{BB962C8B-B14F-4D97-AF65-F5344CB8AC3E}">
        <p14:creationId xmlns:p14="http://schemas.microsoft.com/office/powerpoint/2010/main" val="77316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UZORAK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</a:t>
            </a:r>
            <a:r>
              <a:rPr lang="hr-HR" dirty="0"/>
              <a:t>Ispitanici u istraživanje uključeni uz pomoć navedenih CZSS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Djelatnici </a:t>
            </a:r>
            <a:r>
              <a:rPr lang="hr-HR" dirty="0"/>
              <a:t>centara </a:t>
            </a:r>
            <a:r>
              <a:rPr lang="hr-HR" dirty="0" smtClean="0"/>
              <a:t>ostvarivali su prvi </a:t>
            </a:r>
            <a:r>
              <a:rPr lang="hr-HR" dirty="0"/>
              <a:t>kontakt s potencijalnim sudionicima te ih </a:t>
            </a:r>
            <a:r>
              <a:rPr lang="hr-HR" dirty="0" smtClean="0"/>
              <a:t>zamolili </a:t>
            </a:r>
            <a:r>
              <a:rPr lang="hr-HR" dirty="0"/>
              <a:t>za dolazak u Centar na susret s istraživačem </a:t>
            </a: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hr-HR" b="1" dirty="0" smtClean="0"/>
              <a:t> kriterijski </a:t>
            </a:r>
            <a:r>
              <a:rPr lang="hr-HR" b="1" dirty="0"/>
              <a:t>član</a:t>
            </a:r>
            <a:r>
              <a:rPr lang="hr-HR" dirty="0"/>
              <a:t> – dijete/maloljetna osoba u dobi 12 – 18 godina koja je u 2016. godini uključena u neku intervenciju koja se provodi u okviru sustava socijalne skrbi zbog problema u </a:t>
            </a:r>
            <a:r>
              <a:rPr lang="hr-HR" dirty="0" smtClean="0"/>
              <a:t>ponašanju</a:t>
            </a: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r>
              <a:rPr lang="hr-HR" b="1" dirty="0"/>
              <a:t> </a:t>
            </a:r>
            <a:r>
              <a:rPr lang="hr-HR" b="1" dirty="0" smtClean="0"/>
              <a:t>drugi </a:t>
            </a:r>
            <a:r>
              <a:rPr lang="hr-HR" b="1" dirty="0"/>
              <a:t>članovi obitelji</a:t>
            </a:r>
            <a:r>
              <a:rPr lang="hr-HR" dirty="0"/>
              <a:t> – obavezno (barem) 1 roditelj i još jedan član obitelji stariji od 12 godina - po mogućnosti drugi roditelj/skrbnik ili, ako je to nemoguće, drugi član obitelji iz kućanstva koji dobrovoljno želi </a:t>
            </a:r>
            <a:r>
              <a:rPr lang="hr-HR" dirty="0" smtClean="0"/>
              <a:t>sudjelovati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Tijekom prvog susreta istraživača i potencijalnih sudionika, upoznati s istraživanjem, odlučili o svojem sudjelovanju te potpisali informirani </a:t>
            </a:r>
            <a:r>
              <a:rPr lang="hr-HR" dirty="0" smtClean="0"/>
              <a:t>pristanak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</p:txBody>
      </p:sp>
      <p:sp>
        <p:nvSpPr>
          <p:cNvPr id="4" name="Rectangle 3"/>
          <p:cNvSpPr/>
          <p:nvPr/>
        </p:nvSpPr>
        <p:spPr>
          <a:xfrm>
            <a:off x="4251157" y="646638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</a:pPr>
            <a:r>
              <a:rPr lang="en-GB" altLang="en-US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HRZZ </a:t>
            </a:r>
            <a:r>
              <a:rPr lang="en-GB" alt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proje</a:t>
            </a:r>
            <a:r>
              <a:rPr lang="hr-HR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t IP-2014-09-9515</a:t>
            </a:r>
            <a:r>
              <a:rPr lang="en-GB" altLang="en-US" dirty="0"/>
              <a:t> </a:t>
            </a:r>
            <a:endParaRPr lang="hr-HR" altLang="en-US" dirty="0"/>
          </a:p>
        </p:txBody>
      </p:sp>
    </p:spTree>
    <p:extLst>
      <p:ext uri="{BB962C8B-B14F-4D97-AF65-F5344CB8AC3E}">
        <p14:creationId xmlns:p14="http://schemas.microsoft.com/office/powerpoint/2010/main" val="194447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UZORAK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115  </a:t>
            </a:r>
            <a:r>
              <a:rPr lang="hr-HR" dirty="0"/>
              <a:t>mladih kojima je izrečena </a:t>
            </a:r>
            <a:r>
              <a:rPr lang="hr-HR" dirty="0" smtClean="0"/>
              <a:t>intervencija zbog problema u ponašanju + 110 odraslih osoba (roditelji, djedovi, bake)</a:t>
            </a:r>
          </a:p>
          <a:p>
            <a:pPr marL="0" indent="0">
              <a:buNone/>
            </a:pPr>
            <a:endParaRPr lang="hr-HR" dirty="0" smtClean="0"/>
          </a:p>
        </p:txBody>
      </p:sp>
      <p:sp>
        <p:nvSpPr>
          <p:cNvPr id="4" name="Rectangle 3"/>
          <p:cNvSpPr/>
          <p:nvPr/>
        </p:nvSpPr>
        <p:spPr>
          <a:xfrm>
            <a:off x="4251157" y="646638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</a:pPr>
            <a:r>
              <a:rPr lang="en-GB" altLang="en-US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HRZZ </a:t>
            </a:r>
            <a:r>
              <a:rPr lang="en-GB" alt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proje</a:t>
            </a:r>
            <a:r>
              <a:rPr lang="hr-HR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t IP-2014-09-9515</a:t>
            </a:r>
            <a:r>
              <a:rPr lang="en-GB" altLang="en-US" dirty="0"/>
              <a:t> </a:t>
            </a:r>
            <a:endParaRPr lang="hr-HR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374939"/>
              </p:ext>
            </p:extLst>
          </p:nvPr>
        </p:nvGraphicFramePr>
        <p:xfrm>
          <a:off x="1699623" y="2963060"/>
          <a:ext cx="8853713" cy="290603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174462"/>
                <a:gridCol w="1094343"/>
                <a:gridCol w="1094343"/>
                <a:gridCol w="802141"/>
                <a:gridCol w="801198"/>
                <a:gridCol w="776690"/>
                <a:gridCol w="777634"/>
                <a:gridCol w="777634"/>
                <a:gridCol w="777634"/>
                <a:gridCol w="777634"/>
              </a:tblGrid>
              <a:tr h="275057"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MLADI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ODRASLI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207"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Grad u kojem je provedeno istraživanje i spol sudionika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Grad u kojem je provedeno istraživanje i tko ispunjava upitnik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5057"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Spol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Total</a:t>
                      </a:r>
                      <a:endParaRPr lang="en-GB" sz="1400" b="1" dirty="0">
                        <a:effectLst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majka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Upitnik ispunjava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Total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61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Muškarci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Žene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otac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majka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baka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djed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5057"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Grad u kojem je provedeno istraživanje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Rijeka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27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26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5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26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5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1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1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33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50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Pula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13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9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6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9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6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0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0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15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50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Osijek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25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28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11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28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11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1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0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40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83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Čakovec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15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16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4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16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4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1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0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21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5057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Total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80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29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79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79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26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</a:rPr>
                        <a:t>3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1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109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84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MJERNI INSTRUMENTI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17769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 </a:t>
            </a:r>
            <a:r>
              <a:rPr lang="hr-HR" dirty="0"/>
              <a:t>U </a:t>
            </a:r>
            <a:r>
              <a:rPr lang="hr-HR" dirty="0" err="1"/>
              <a:t>predistraživanju</a:t>
            </a:r>
            <a:r>
              <a:rPr lang="hr-HR" dirty="0"/>
              <a:t> je provjeravana baterija </a:t>
            </a:r>
            <a:r>
              <a:rPr lang="hr-HR" dirty="0" smtClean="0"/>
              <a:t>upitnika:</a:t>
            </a:r>
          </a:p>
          <a:p>
            <a:pPr marL="0" indent="0">
              <a:buNone/>
            </a:pPr>
            <a:endParaRPr lang="hr-HR" dirty="0" smtClean="0"/>
          </a:p>
          <a:p>
            <a:pPr marL="658368" lvl="1" indent="-457200">
              <a:buFont typeface="+mj-lt"/>
              <a:buAutoNum type="arabicParenR"/>
            </a:pPr>
            <a:r>
              <a:rPr lang="hr-HR" sz="2000" dirty="0"/>
              <a:t>Upitnik </a:t>
            </a:r>
            <a:r>
              <a:rPr lang="hr-HR" sz="2000" dirty="0" err="1"/>
              <a:t>sociodemografskih</a:t>
            </a:r>
            <a:r>
              <a:rPr lang="hr-HR" sz="2000" dirty="0"/>
              <a:t> obilježja (USDO) </a:t>
            </a:r>
            <a:endParaRPr lang="en-GB" sz="2000" dirty="0"/>
          </a:p>
          <a:p>
            <a:pPr marL="658368" lvl="1" indent="-457200">
              <a:buFont typeface="+mj-lt"/>
              <a:buAutoNum type="arabicParenR"/>
            </a:pPr>
            <a:r>
              <a:rPr lang="hr-HR" sz="2000" dirty="0"/>
              <a:t>Lista za procjenu razvojnih rizika djeteta (LPRRD) (</a:t>
            </a:r>
            <a:r>
              <a:rPr lang="hr-HR" sz="2000" dirty="0" err="1"/>
              <a:t>Ajduković</a:t>
            </a:r>
            <a:r>
              <a:rPr lang="hr-HR" sz="2000" dirty="0"/>
              <a:t>, </a:t>
            </a:r>
            <a:r>
              <a:rPr lang="hr-HR" sz="2000" dirty="0" err="1"/>
              <a:t>Ajduković</a:t>
            </a:r>
            <a:r>
              <a:rPr lang="hr-HR" sz="2000" dirty="0"/>
              <a:t>, </a:t>
            </a:r>
            <a:r>
              <a:rPr lang="hr-HR" sz="2000" dirty="0" err="1"/>
              <a:t>Sladović</a:t>
            </a:r>
            <a:r>
              <a:rPr lang="hr-HR" sz="2000" dirty="0"/>
              <a:t> Franz i </a:t>
            </a:r>
            <a:r>
              <a:rPr lang="hr-HR" sz="2000" dirty="0" err="1"/>
              <a:t>Laklija</a:t>
            </a:r>
            <a:r>
              <a:rPr lang="hr-HR" sz="2000" dirty="0"/>
              <a:t>, 2014)</a:t>
            </a:r>
            <a:endParaRPr lang="en-GB" sz="2000" dirty="0"/>
          </a:p>
          <a:p>
            <a:pPr marL="658368" lvl="1" indent="-457200">
              <a:buFont typeface="+mj-lt"/>
              <a:buAutoNum type="arabicParenR"/>
            </a:pPr>
            <a:r>
              <a:rPr lang="hr-HR" sz="2000" dirty="0"/>
              <a:t>Upitnik za procjenu otpornosti obitelji (Family </a:t>
            </a:r>
            <a:r>
              <a:rPr lang="hr-HR" sz="2000" dirty="0" err="1" smtClean="0"/>
              <a:t>Resilience</a:t>
            </a:r>
            <a:r>
              <a:rPr lang="hr-HR" sz="2000" dirty="0" smtClean="0"/>
              <a:t> </a:t>
            </a:r>
            <a:r>
              <a:rPr lang="hr-HR" sz="2000" dirty="0" err="1"/>
              <a:t>Assessment</a:t>
            </a:r>
            <a:r>
              <a:rPr lang="hr-HR" sz="2000" dirty="0"/>
              <a:t> </a:t>
            </a:r>
            <a:r>
              <a:rPr lang="hr-HR" sz="2000" dirty="0" err="1"/>
              <a:t>Scale</a:t>
            </a:r>
            <a:r>
              <a:rPr lang="hr-HR" sz="2000" dirty="0"/>
              <a:t>;  FRAS, </a:t>
            </a:r>
            <a:r>
              <a:rPr lang="hr-HR" sz="2000" dirty="0" err="1"/>
              <a:t>Sixbey</a:t>
            </a:r>
            <a:r>
              <a:rPr lang="hr-HR" sz="2000" dirty="0"/>
              <a:t>, 2005)</a:t>
            </a:r>
            <a:endParaRPr lang="en-GB" sz="2000" dirty="0"/>
          </a:p>
          <a:p>
            <a:pPr marL="658368" lvl="1" indent="-457200">
              <a:buFont typeface="+mj-lt"/>
              <a:buAutoNum type="arabicParenR"/>
            </a:pPr>
            <a:r>
              <a:rPr lang="hr-HR" sz="2000" dirty="0"/>
              <a:t>Upitnik obiteljske prilagodljivosti i kohezije (Family </a:t>
            </a:r>
            <a:r>
              <a:rPr lang="hr-HR" sz="2000" dirty="0" err="1"/>
              <a:t>Adaptability</a:t>
            </a:r>
            <a:r>
              <a:rPr lang="hr-HR" sz="2000" dirty="0"/>
              <a:t> </a:t>
            </a:r>
            <a:r>
              <a:rPr lang="hr-HR" sz="2000" dirty="0" err="1"/>
              <a:t>and</a:t>
            </a:r>
            <a:r>
              <a:rPr lang="hr-HR" sz="2000" dirty="0"/>
              <a:t> </a:t>
            </a:r>
            <a:r>
              <a:rPr lang="hr-HR" sz="2000" dirty="0" err="1"/>
              <a:t>Cohesion</a:t>
            </a:r>
            <a:r>
              <a:rPr lang="hr-HR" sz="2000" dirty="0"/>
              <a:t> </a:t>
            </a:r>
            <a:r>
              <a:rPr lang="hr-HR" sz="2000" dirty="0" err="1"/>
              <a:t>Evaluation</a:t>
            </a:r>
            <a:r>
              <a:rPr lang="hr-HR" sz="2000" dirty="0"/>
              <a:t> </a:t>
            </a:r>
            <a:r>
              <a:rPr lang="hr-HR" sz="2000" dirty="0" err="1"/>
              <a:t>Scale</a:t>
            </a:r>
            <a:r>
              <a:rPr lang="hr-HR" sz="2000" dirty="0"/>
              <a:t>, FACES IV,  </a:t>
            </a:r>
            <a:r>
              <a:rPr lang="hr-HR" sz="2000" dirty="0" err="1"/>
              <a:t>Olson</a:t>
            </a:r>
            <a:r>
              <a:rPr lang="hr-HR" sz="2000" dirty="0"/>
              <a:t> i sur., 2007)</a:t>
            </a:r>
            <a:endParaRPr lang="en-GB" sz="2000" dirty="0"/>
          </a:p>
          <a:p>
            <a:pPr marL="658368" lvl="1" indent="-457200">
              <a:buFont typeface="+mj-lt"/>
              <a:buAutoNum type="arabicParenR"/>
            </a:pPr>
            <a:r>
              <a:rPr lang="hr-HR" sz="2000" dirty="0"/>
              <a:t>Skala procjene procesa promjene za ključnog člana(SPPP) (</a:t>
            </a:r>
            <a:r>
              <a:rPr lang="hr-HR" sz="2000" i="1" dirty="0"/>
              <a:t>University </a:t>
            </a:r>
            <a:r>
              <a:rPr lang="hr-HR" sz="2000" i="1" dirty="0" err="1"/>
              <a:t>of</a:t>
            </a:r>
            <a:r>
              <a:rPr lang="hr-HR" sz="2000" i="1" dirty="0"/>
              <a:t> </a:t>
            </a:r>
            <a:r>
              <a:rPr lang="hr-HR" sz="2000" i="1" dirty="0" err="1"/>
              <a:t>Rhode</a:t>
            </a:r>
            <a:r>
              <a:rPr lang="hr-HR" sz="2000" i="1" dirty="0"/>
              <a:t> Island </a:t>
            </a:r>
            <a:r>
              <a:rPr lang="hr-HR" sz="2000" i="1" dirty="0" err="1"/>
              <a:t>Change</a:t>
            </a:r>
            <a:r>
              <a:rPr lang="hr-HR" sz="2000" i="1" dirty="0"/>
              <a:t> </a:t>
            </a:r>
            <a:r>
              <a:rPr lang="hr-HR" sz="2000" i="1" dirty="0" err="1"/>
              <a:t>Assessment</a:t>
            </a:r>
            <a:r>
              <a:rPr lang="hr-HR" sz="2000" i="1" dirty="0"/>
              <a:t> </a:t>
            </a:r>
            <a:r>
              <a:rPr lang="hr-HR" sz="2000" i="1" dirty="0" err="1"/>
              <a:t>Scal</a:t>
            </a:r>
            <a:r>
              <a:rPr lang="hr-HR" sz="2000" dirty="0" err="1"/>
              <a:t>e</a:t>
            </a:r>
            <a:r>
              <a:rPr lang="hr-HR" sz="2000" dirty="0"/>
              <a:t>, URICA, </a:t>
            </a:r>
            <a:r>
              <a:rPr lang="hr-HR" sz="2000" dirty="0" err="1"/>
              <a:t>McConnaughy</a:t>
            </a:r>
            <a:r>
              <a:rPr lang="hr-HR" sz="2000" dirty="0"/>
              <a:t>, </a:t>
            </a:r>
            <a:r>
              <a:rPr lang="hr-HR" sz="2000" dirty="0" err="1"/>
              <a:t>Prochaska</a:t>
            </a:r>
            <a:r>
              <a:rPr lang="hr-HR" sz="2000" dirty="0"/>
              <a:t> i </a:t>
            </a:r>
            <a:r>
              <a:rPr lang="hr-HR" sz="2000" dirty="0" err="1"/>
              <a:t>Velicher</a:t>
            </a:r>
            <a:r>
              <a:rPr lang="hr-HR" sz="2000" dirty="0"/>
              <a:t>, 1983., kasnije preimenovana u </a:t>
            </a:r>
            <a:r>
              <a:rPr lang="hr-HR" sz="2000" i="1" dirty="0" err="1"/>
              <a:t>Stages</a:t>
            </a:r>
            <a:r>
              <a:rPr lang="hr-HR" sz="2000" i="1" dirty="0"/>
              <a:t> </a:t>
            </a:r>
            <a:r>
              <a:rPr lang="hr-HR" sz="2000" i="1" dirty="0" err="1"/>
              <a:t>of</a:t>
            </a:r>
            <a:r>
              <a:rPr lang="hr-HR" sz="2000" i="1" dirty="0"/>
              <a:t> </a:t>
            </a:r>
            <a:r>
              <a:rPr lang="hr-HR" sz="2000" i="1" dirty="0" err="1"/>
              <a:t>Change</a:t>
            </a:r>
            <a:r>
              <a:rPr lang="hr-HR" sz="2000" i="1" dirty="0"/>
              <a:t> </a:t>
            </a:r>
            <a:r>
              <a:rPr lang="hr-HR" sz="2000" i="1" dirty="0" err="1"/>
              <a:t>Questionnaire</a:t>
            </a:r>
            <a:r>
              <a:rPr lang="hr-HR" sz="2000" dirty="0"/>
              <a:t>)</a:t>
            </a:r>
            <a:endParaRPr lang="en-GB" sz="2000" dirty="0"/>
          </a:p>
          <a:p>
            <a:pPr marL="658368" lvl="1" indent="-457200">
              <a:buFont typeface="+mj-lt"/>
              <a:buAutoNum type="arabicParenR"/>
            </a:pPr>
            <a:r>
              <a:rPr lang="hr-HR" sz="2000" dirty="0"/>
              <a:t>Spremnosti na pružanje podrške i percepcija podrške u obitelji (paralelna forma) (</a:t>
            </a:r>
            <a:r>
              <a:rPr lang="hr-HR" sz="2000" dirty="0" err="1"/>
              <a:t>Ratkajec</a:t>
            </a:r>
            <a:r>
              <a:rPr lang="hr-HR" sz="2000" dirty="0"/>
              <a:t> </a:t>
            </a:r>
            <a:r>
              <a:rPr lang="hr-HR" sz="2000" dirty="0" err="1"/>
              <a:t>Gašević</a:t>
            </a:r>
            <a:r>
              <a:rPr lang="hr-HR" sz="2000" dirty="0"/>
              <a:t>, </a:t>
            </a:r>
            <a:r>
              <a:rPr lang="hr-HR" sz="2000" dirty="0" err="1"/>
              <a:t>Dodig</a:t>
            </a:r>
            <a:r>
              <a:rPr lang="hr-HR" sz="2000" dirty="0"/>
              <a:t> </a:t>
            </a:r>
            <a:r>
              <a:rPr lang="hr-HR" sz="2000" dirty="0" err="1"/>
              <a:t>Hundrić</a:t>
            </a:r>
            <a:r>
              <a:rPr lang="hr-HR" sz="2000" dirty="0"/>
              <a:t>, </a:t>
            </a:r>
            <a:r>
              <a:rPr lang="hr-HR" sz="2000" dirty="0" err="1"/>
              <a:t>Mihić</a:t>
            </a:r>
            <a:r>
              <a:rPr lang="hr-HR" sz="2000" dirty="0"/>
              <a:t>, 2016)</a:t>
            </a:r>
            <a:endParaRPr lang="en-GB" sz="2000" dirty="0"/>
          </a:p>
          <a:p>
            <a:pPr marL="457200" indent="-457200">
              <a:buFont typeface="+mj-lt"/>
              <a:buAutoNum type="arabicParenR"/>
            </a:pPr>
            <a:endParaRPr lang="hr-HR" dirty="0" smtClean="0"/>
          </a:p>
        </p:txBody>
      </p:sp>
      <p:sp>
        <p:nvSpPr>
          <p:cNvPr id="4" name="Rectangle 3"/>
          <p:cNvSpPr/>
          <p:nvPr/>
        </p:nvSpPr>
        <p:spPr>
          <a:xfrm>
            <a:off x="4251157" y="646638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</a:pPr>
            <a:r>
              <a:rPr lang="en-GB" altLang="en-US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HRZZ </a:t>
            </a:r>
            <a:r>
              <a:rPr lang="en-GB" alt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proje</a:t>
            </a:r>
            <a:r>
              <a:rPr lang="hr-HR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t IP-2014-09-9515</a:t>
            </a:r>
            <a:r>
              <a:rPr lang="en-GB" altLang="en-US" dirty="0"/>
              <a:t> </a:t>
            </a:r>
            <a:endParaRPr lang="hr-HR" altLang="en-US" dirty="0"/>
          </a:p>
        </p:txBody>
      </p:sp>
      <p:sp>
        <p:nvSpPr>
          <p:cNvPr id="5" name="Line Callout 1 4"/>
          <p:cNvSpPr/>
          <p:nvPr/>
        </p:nvSpPr>
        <p:spPr>
          <a:xfrm>
            <a:off x="8499566" y="197258"/>
            <a:ext cx="3692434" cy="2699657"/>
          </a:xfrm>
          <a:prstGeom prst="borderCallout1">
            <a:avLst>
              <a:gd name="adj1" fmla="val 31970"/>
              <a:gd name="adj2" fmla="val -5529"/>
              <a:gd name="adj3" fmla="val 64039"/>
              <a:gd name="adj4" fmla="val -4718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/>
              <a:t>Ciljevi:</a:t>
            </a:r>
            <a:r>
              <a:rPr lang="hr-HR" dirty="0"/>
              <a:t> </a:t>
            </a:r>
            <a:endParaRPr lang="en-GB" dirty="0"/>
          </a:p>
          <a:p>
            <a:r>
              <a:rPr lang="hr-HR" dirty="0"/>
              <a:t>1. Provjera instrumenata FRAS, FACES IV, Skala procjene procesa promjene, Percepcija podrške, Spremnost na pružanje podrške,</a:t>
            </a:r>
            <a:endParaRPr lang="en-GB" dirty="0"/>
          </a:p>
          <a:p>
            <a:r>
              <a:rPr lang="hr-HR" dirty="0"/>
              <a:t>2. Provjera načina istraživanja obiteljskog sustava kvantitativnim putem - </a:t>
            </a:r>
            <a:r>
              <a:rPr lang="hr-HR" dirty="0" err="1"/>
              <a:t>povjera</a:t>
            </a:r>
            <a:r>
              <a:rPr lang="hr-HR" dirty="0"/>
              <a:t> načina pristupa obiteljima i načina prikupljanja podataka.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91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Preliminarni rezultati</a:t>
            </a:r>
            <a:br>
              <a:rPr lang="hr-HR" dirty="0" smtClean="0"/>
            </a:br>
            <a:r>
              <a:rPr lang="hr-HR" dirty="0" smtClean="0"/>
              <a:t>Faktorske analize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8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116</TotalTime>
  <Words>1089</Words>
  <Application>Microsoft Office PowerPoint</Application>
  <PresentationFormat>Widescreen</PresentationFormat>
  <Paragraphs>187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Retrospect</vt:lpstr>
      <vt:lpstr>1_Custom Design</vt:lpstr>
      <vt:lpstr>Custom Design</vt:lpstr>
      <vt:lpstr>REZULTATI PREDISTRAŽIVANJA OBITELJI U RIZIKU: POTENCIJALNI DOPRINOSI OČUVANJU ZDRAVLJA OBITELJI</vt:lpstr>
      <vt:lpstr>UVODNO</vt:lpstr>
      <vt:lpstr>UVODNO</vt:lpstr>
      <vt:lpstr>PowerPoint Presentation</vt:lpstr>
      <vt:lpstr>CILJ IZLAGANJA</vt:lpstr>
      <vt:lpstr>UZORAK</vt:lpstr>
      <vt:lpstr>UZORAK</vt:lpstr>
      <vt:lpstr>MJERNI INSTRUMENTI</vt:lpstr>
      <vt:lpstr>Preliminarni rezultati Faktorske analize</vt:lpstr>
      <vt:lpstr>Family Resilience Assessment Scale;  FRAS, Sixbey, 2005</vt:lpstr>
      <vt:lpstr>Family Adaptability and Cohesion Evaluation Scale, FACES IV,  Olson i sur., 2007</vt:lpstr>
      <vt:lpstr>Family Adaptability and Cohesion Evaluation Scale, FACES IV,  Olson i sur., 2007</vt:lpstr>
      <vt:lpstr>Family Adaptability and Cohesion Evaluation Scale, FACES IV,  Olson i sur., 2007</vt:lpstr>
      <vt:lpstr>Spremnost na promjenu</vt:lpstr>
      <vt:lpstr>IZAZOVI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REZULTATI PREDISTRAŽIVANJA OBITELJI U RIZIKU: POTENCIJALNI DOPRINOSI OČUVANJU ZDRAVLJA OBITELJI</dc:title>
  <dc:creator>Miranda Novak</dc:creator>
  <cp:lastModifiedBy>Miranda Novak</cp:lastModifiedBy>
  <cp:revision>14</cp:revision>
  <dcterms:created xsi:type="dcterms:W3CDTF">2016-11-07T20:22:13Z</dcterms:created>
  <dcterms:modified xsi:type="dcterms:W3CDTF">2017-10-03T19:28:49Z</dcterms:modified>
</cp:coreProperties>
</file>